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sldIdLst>
    <p:sldId id="256" r:id="rId2"/>
    <p:sldId id="257" r:id="rId3"/>
    <p:sldId id="261" r:id="rId4"/>
    <p:sldId id="258" r:id="rId5"/>
    <p:sldId id="260"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ringer, Elizabeth" initials="SE" lastIdx="7" clrIdx="0">
    <p:extLst>
      <p:ext uri="{19B8F6BF-5375-455C-9EA6-DF929625EA0E}">
        <p15:presenceInfo xmlns:p15="http://schemas.microsoft.com/office/powerpoint/2012/main" userId="S-1-5-21-111288279-36659543-794563710-881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4" d="100"/>
          <a:sy n="104" d="100"/>
        </p:scale>
        <p:origin x="168"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latin typeface="Arial" panose="020B0604020202020204" pitchFamily="34" charset="0"/>
                <a:cs typeface="Arial" panose="020B0604020202020204" pitchFamily="34" charset="0"/>
              </a:rPr>
              <a:t>Game Testers</a:t>
            </a:r>
            <a:endParaRPr lang="en-US" baseline="0"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Game Testers</c:v>
                </c:pt>
              </c:strCache>
            </c:strRef>
          </c:tx>
          <c:dPt>
            <c:idx val="0"/>
            <c:bubble3D val="0"/>
            <c:spPr>
              <a:solidFill>
                <a:schemeClr val="accent1">
                  <a:lumMod val="50000"/>
                </a:schemeClr>
              </a:solidFill>
              <a:ln w="25400">
                <a:solidFill>
                  <a:schemeClr val="lt1"/>
                </a:solidFill>
              </a:ln>
              <a:effectLst/>
              <a:sp3d contourW="25400">
                <a:contourClr>
                  <a:schemeClr val="lt1"/>
                </a:contourClr>
              </a:sp3d>
            </c:spPr>
          </c:dPt>
          <c:dPt>
            <c:idx val="1"/>
            <c:bubble3D val="0"/>
            <c:spPr>
              <a:solidFill>
                <a:schemeClr val="accent6">
                  <a:lumMod val="60000"/>
                  <a:lumOff val="40000"/>
                </a:schemeClr>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Pt>
            <c:idx val="3"/>
            <c:bubble3D val="0"/>
            <c:spPr>
              <a:solidFill>
                <a:schemeClr val="accent4"/>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Male</c:v>
                </c:pt>
                <c:pt idx="1">
                  <c:v>Female</c:v>
                </c:pt>
              </c:strCache>
            </c:strRef>
          </c:cat>
          <c:val>
            <c:numRef>
              <c:f>Sheet1!$B$2:$B$5</c:f>
              <c:numCache>
                <c:formatCode>General</c:formatCode>
                <c:ptCount val="4"/>
                <c:pt idx="0">
                  <c:v>17</c:v>
                </c:pt>
                <c:pt idx="1">
                  <c:v>9</c:v>
                </c:pt>
              </c:numCache>
            </c:numRef>
          </c:val>
        </c:ser>
        <c:dLbls>
          <c:showLegendKey val="0"/>
          <c:showVal val="0"/>
          <c:showCatName val="0"/>
          <c:showSerName val="0"/>
          <c:showPercent val="0"/>
          <c:showBubbleSize val="0"/>
          <c:showLeaderLines val="1"/>
        </c:dLbls>
      </c:pie3D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latin typeface="Arial" panose="020B0604020202020204" pitchFamily="34" charset="0"/>
                <a:cs typeface="Arial" panose="020B0604020202020204" pitchFamily="34" charset="0"/>
              </a:rPr>
              <a:t>Frequency</a:t>
            </a:r>
            <a:r>
              <a:rPr lang="en-US" baseline="0" dirty="0">
                <a:latin typeface="Arial" panose="020B0604020202020204" pitchFamily="34" charset="0"/>
                <a:cs typeface="Arial" panose="020B0604020202020204" pitchFamily="34" charset="0"/>
              </a:rPr>
              <a:t> of Testers Playing Shooting-Based Games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Frequency of Shoot'em Up games</c:v>
                </c:pt>
              </c:strCache>
            </c:strRef>
          </c:tx>
          <c:spPr>
            <a:solidFill>
              <a:schemeClr val="accent1">
                <a:lumMod val="75000"/>
              </a:schemeClr>
            </a:solidFill>
            <a:ln>
              <a:noFill/>
            </a:ln>
            <a:effectLst/>
          </c:spPr>
          <c:invertIfNegative val="0"/>
          <c:cat>
            <c:strRef>
              <c:f>Sheet1!$A$2:$A$5</c:f>
              <c:strCache>
                <c:ptCount val="4"/>
                <c:pt idx="0">
                  <c:v>Not At All</c:v>
                </c:pt>
                <c:pt idx="1">
                  <c:v>Rarely</c:v>
                </c:pt>
                <c:pt idx="2">
                  <c:v>Sometimes</c:v>
                </c:pt>
                <c:pt idx="3">
                  <c:v>Often</c:v>
                </c:pt>
              </c:strCache>
            </c:strRef>
          </c:cat>
          <c:val>
            <c:numRef>
              <c:f>Sheet1!$B$2:$B$5</c:f>
              <c:numCache>
                <c:formatCode>General</c:formatCode>
                <c:ptCount val="4"/>
                <c:pt idx="0">
                  <c:v>5</c:v>
                </c:pt>
                <c:pt idx="1">
                  <c:v>9</c:v>
                </c:pt>
                <c:pt idx="2">
                  <c:v>5</c:v>
                </c:pt>
                <c:pt idx="3">
                  <c:v>7</c:v>
                </c:pt>
              </c:numCache>
            </c:numRef>
          </c:val>
        </c:ser>
        <c:ser>
          <c:idx val="1"/>
          <c:order val="1"/>
          <c:tx>
            <c:strRef>
              <c:f>Sheet1!$C$1</c:f>
              <c:strCache>
                <c:ptCount val="1"/>
                <c:pt idx="0">
                  <c:v>Frequency of other Shooting-based games</c:v>
                </c:pt>
              </c:strCache>
            </c:strRef>
          </c:tx>
          <c:spPr>
            <a:solidFill>
              <a:schemeClr val="accent6">
                <a:lumMod val="60000"/>
                <a:lumOff val="40000"/>
              </a:schemeClr>
            </a:solidFill>
            <a:ln>
              <a:noFill/>
            </a:ln>
            <a:effectLst/>
          </c:spPr>
          <c:invertIfNegative val="0"/>
          <c:cat>
            <c:strRef>
              <c:f>Sheet1!$A$2:$A$5</c:f>
              <c:strCache>
                <c:ptCount val="4"/>
                <c:pt idx="0">
                  <c:v>Not At All</c:v>
                </c:pt>
                <c:pt idx="1">
                  <c:v>Rarely</c:v>
                </c:pt>
                <c:pt idx="2">
                  <c:v>Sometimes</c:v>
                </c:pt>
                <c:pt idx="3">
                  <c:v>Often</c:v>
                </c:pt>
              </c:strCache>
            </c:strRef>
          </c:cat>
          <c:val>
            <c:numRef>
              <c:f>Sheet1!$C$2:$C$5</c:f>
              <c:numCache>
                <c:formatCode>General</c:formatCode>
                <c:ptCount val="4"/>
                <c:pt idx="0">
                  <c:v>5</c:v>
                </c:pt>
                <c:pt idx="1">
                  <c:v>5</c:v>
                </c:pt>
                <c:pt idx="2">
                  <c:v>10</c:v>
                </c:pt>
                <c:pt idx="3">
                  <c:v>6</c:v>
                </c:pt>
              </c:numCache>
            </c:numRef>
          </c:val>
        </c:ser>
        <c:dLbls>
          <c:showLegendKey val="0"/>
          <c:showVal val="0"/>
          <c:showCatName val="0"/>
          <c:showSerName val="0"/>
          <c:showPercent val="0"/>
          <c:showBubbleSize val="0"/>
        </c:dLbls>
        <c:gapWidth val="219"/>
        <c:overlap val="-27"/>
        <c:axId val="349250960"/>
        <c:axId val="349256840"/>
      </c:barChart>
      <c:catAx>
        <c:axId val="34925096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Frequency of Playing</a:t>
                </a:r>
                <a:r>
                  <a:rPr lang="en-US" baseline="0"/>
                  <a:t> Shooting-Based Games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9256840"/>
        <c:crosses val="autoZero"/>
        <c:auto val="1"/>
        <c:lblAlgn val="ctr"/>
        <c:lblOffset val="100"/>
        <c:noMultiLvlLbl val="0"/>
      </c:catAx>
      <c:valAx>
        <c:axId val="3492568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Testers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9250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latin typeface="Arial" panose="020B0604020202020204" pitchFamily="34" charset="0"/>
                <a:cs typeface="Arial" panose="020B0604020202020204" pitchFamily="34" charset="0"/>
              </a:rPr>
              <a:t>Platforms the Testers Use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Testers</c:v>
                </c:pt>
              </c:strCache>
            </c:strRef>
          </c:tx>
          <c:spPr>
            <a:solidFill>
              <a:schemeClr val="accent1"/>
            </a:solidFill>
            <a:ln>
              <a:noFill/>
            </a:ln>
            <a:effectLst/>
          </c:spPr>
          <c:invertIfNegative val="0"/>
          <c:cat>
            <c:strRef>
              <c:f>Sheet1!$A$2:$A$5</c:f>
              <c:strCache>
                <c:ptCount val="4"/>
                <c:pt idx="0">
                  <c:v>PC Gamer</c:v>
                </c:pt>
                <c:pt idx="1">
                  <c:v>Console Gamer</c:v>
                </c:pt>
                <c:pt idx="2">
                  <c:v>Casual Gamer</c:v>
                </c:pt>
                <c:pt idx="3">
                  <c:v>Non-Gamer</c:v>
                </c:pt>
              </c:strCache>
            </c:strRef>
          </c:cat>
          <c:val>
            <c:numRef>
              <c:f>Sheet1!$B$2:$B$5</c:f>
              <c:numCache>
                <c:formatCode>General</c:formatCode>
                <c:ptCount val="4"/>
                <c:pt idx="0">
                  <c:v>11</c:v>
                </c:pt>
                <c:pt idx="1">
                  <c:v>13</c:v>
                </c:pt>
                <c:pt idx="2">
                  <c:v>11</c:v>
                </c:pt>
                <c:pt idx="3">
                  <c:v>3</c:v>
                </c:pt>
              </c:numCache>
            </c:numRef>
          </c:val>
        </c:ser>
        <c:dLbls>
          <c:showLegendKey val="0"/>
          <c:showVal val="0"/>
          <c:showCatName val="0"/>
          <c:showSerName val="0"/>
          <c:showPercent val="0"/>
          <c:showBubbleSize val="0"/>
        </c:dLbls>
        <c:gapWidth val="150"/>
        <c:overlap val="100"/>
        <c:axId val="345794920"/>
        <c:axId val="345793352"/>
      </c:barChart>
      <c:catAx>
        <c:axId val="345794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793352"/>
        <c:crosses val="autoZero"/>
        <c:auto val="1"/>
        <c:lblAlgn val="ctr"/>
        <c:lblOffset val="100"/>
        <c:noMultiLvlLbl val="0"/>
      </c:catAx>
      <c:valAx>
        <c:axId val="345793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794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Number of Player</a:t>
            </a:r>
            <a:r>
              <a:rPr lang="en-US" baseline="0" dirty="0"/>
              <a:t> Character Deaths during </a:t>
            </a:r>
            <a:r>
              <a:rPr lang="en-US" i="1" baseline="0" dirty="0"/>
              <a:t>The Abyss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Deaths</c:v>
                </c:pt>
              </c:strCache>
            </c:strRef>
          </c:tx>
          <c:spPr>
            <a:solidFill>
              <a:schemeClr val="accent1"/>
            </a:solidFill>
            <a:ln>
              <a:noFill/>
            </a:ln>
            <a:effectLst/>
          </c:spPr>
          <c:invertIfNegative val="0"/>
          <c:cat>
            <c:strRef>
              <c:f>Sheet1!$A$2:$A$5</c:f>
              <c:strCache>
                <c:ptCount val="4"/>
                <c:pt idx="0">
                  <c:v>None</c:v>
                </c:pt>
                <c:pt idx="1">
                  <c:v>1 to 5</c:v>
                </c:pt>
                <c:pt idx="2">
                  <c:v>6 to 15</c:v>
                </c:pt>
                <c:pt idx="3">
                  <c:v>15+</c:v>
                </c:pt>
              </c:strCache>
            </c:strRef>
          </c:cat>
          <c:val>
            <c:numRef>
              <c:f>Sheet1!$B$2:$B$5</c:f>
              <c:numCache>
                <c:formatCode>General</c:formatCode>
                <c:ptCount val="4"/>
                <c:pt idx="0">
                  <c:v>0</c:v>
                </c:pt>
                <c:pt idx="1">
                  <c:v>8</c:v>
                </c:pt>
                <c:pt idx="2">
                  <c:v>9</c:v>
                </c:pt>
                <c:pt idx="3">
                  <c:v>8</c:v>
                </c:pt>
              </c:numCache>
            </c:numRef>
          </c:val>
        </c:ser>
        <c:dLbls>
          <c:showLegendKey val="0"/>
          <c:showVal val="0"/>
          <c:showCatName val="0"/>
          <c:showSerName val="0"/>
          <c:showPercent val="0"/>
          <c:showBubbleSize val="0"/>
        </c:dLbls>
        <c:gapWidth val="150"/>
        <c:overlap val="100"/>
        <c:axId val="345792568"/>
        <c:axId val="345794528"/>
      </c:barChart>
      <c:catAx>
        <c:axId val="3457925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Player Character Deaths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794528"/>
        <c:crosses val="autoZero"/>
        <c:auto val="1"/>
        <c:lblAlgn val="ctr"/>
        <c:lblOffset val="100"/>
        <c:noMultiLvlLbl val="0"/>
      </c:catAx>
      <c:valAx>
        <c:axId val="345794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Testers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792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Testers' Final Scores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Score</c:v>
                </c:pt>
              </c:strCache>
            </c:strRef>
          </c:tx>
          <c:spPr>
            <a:solidFill>
              <a:schemeClr val="accent1">
                <a:lumMod val="75000"/>
              </a:schemeClr>
            </a:solidFill>
            <a:ln>
              <a:noFill/>
            </a:ln>
            <a:effectLst/>
          </c:spPr>
          <c:invertIfNegative val="0"/>
          <c:cat>
            <c:strRef>
              <c:f>Sheet1!$A$2:$A$8</c:f>
              <c:strCache>
                <c:ptCount val="7"/>
                <c:pt idx="0">
                  <c:v>Did Not Remember</c:v>
                </c:pt>
                <c:pt idx="1">
                  <c:v>Below 1,000</c:v>
                </c:pt>
                <c:pt idx="2">
                  <c:v>1,001-,5000</c:v>
                </c:pt>
                <c:pt idx="3">
                  <c:v>5,001-10,000</c:v>
                </c:pt>
                <c:pt idx="4">
                  <c:v>10,001-15,000</c:v>
                </c:pt>
                <c:pt idx="5">
                  <c:v>15,001-20,000</c:v>
                </c:pt>
                <c:pt idx="6">
                  <c:v>Above 20,000</c:v>
                </c:pt>
              </c:strCache>
            </c:strRef>
          </c:cat>
          <c:val>
            <c:numRef>
              <c:f>Sheet1!$B$2:$B$8</c:f>
              <c:numCache>
                <c:formatCode>General</c:formatCode>
                <c:ptCount val="7"/>
                <c:pt idx="0">
                  <c:v>7</c:v>
                </c:pt>
                <c:pt idx="1">
                  <c:v>1</c:v>
                </c:pt>
                <c:pt idx="2">
                  <c:v>4</c:v>
                </c:pt>
                <c:pt idx="3">
                  <c:v>5</c:v>
                </c:pt>
                <c:pt idx="4">
                  <c:v>0</c:v>
                </c:pt>
                <c:pt idx="5">
                  <c:v>1</c:v>
                </c:pt>
                <c:pt idx="6">
                  <c:v>7</c:v>
                </c:pt>
              </c:numCache>
            </c:numRef>
          </c:val>
        </c:ser>
        <c:dLbls>
          <c:showLegendKey val="0"/>
          <c:showVal val="0"/>
          <c:showCatName val="0"/>
          <c:showSerName val="0"/>
          <c:showPercent val="0"/>
          <c:showBubbleSize val="0"/>
        </c:dLbls>
        <c:gapWidth val="150"/>
        <c:overlap val="100"/>
        <c:axId val="345797272"/>
        <c:axId val="345797664"/>
      </c:barChart>
      <c:catAx>
        <c:axId val="34579727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Final Scores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797664"/>
        <c:crosses val="autoZero"/>
        <c:auto val="1"/>
        <c:lblAlgn val="ctr"/>
        <c:lblOffset val="100"/>
        <c:noMultiLvlLbl val="0"/>
      </c:catAx>
      <c:valAx>
        <c:axId val="345797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Testers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7972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3722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423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8423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21572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4099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5642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0215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725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839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4695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2342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9759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718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8164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644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3668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8391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8A87A34-81AB-432B-8DAE-1953F412C126}" type="datetimeFigureOut">
              <a:rPr lang="en-US" smtClean="0"/>
              <a:pPr/>
              <a:t>3/23/2015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173659"/>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Abyss Usability Test</a:t>
            </a:r>
            <a:endParaRPr lang="en-US" dirty="0"/>
          </a:p>
        </p:txBody>
      </p:sp>
      <p:sp>
        <p:nvSpPr>
          <p:cNvPr id="3" name="Subtitle 2"/>
          <p:cNvSpPr>
            <a:spLocks noGrp="1"/>
          </p:cNvSpPr>
          <p:nvPr>
            <p:ph type="subTitle" idx="1"/>
          </p:nvPr>
        </p:nvSpPr>
        <p:spPr/>
        <p:txBody>
          <a:bodyPr/>
          <a:lstStyle/>
          <a:p>
            <a:r>
              <a:rPr lang="en-US" dirty="0" smtClean="0"/>
              <a:t>SMU Main </a:t>
            </a:r>
            <a:r>
              <a:rPr lang="en-US" dirty="0"/>
              <a:t>C</a:t>
            </a:r>
            <a:r>
              <a:rPr lang="en-US" dirty="0" smtClean="0"/>
              <a:t>ampus 12/8/14</a:t>
            </a:r>
            <a:endParaRPr lang="en-US" dirty="0"/>
          </a:p>
        </p:txBody>
      </p:sp>
    </p:spTree>
    <p:extLst>
      <p:ext uri="{BB962C8B-B14F-4D97-AF65-F5344CB8AC3E}">
        <p14:creationId xmlns:p14="http://schemas.microsoft.com/office/powerpoint/2010/main" val="2447007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Playtest</a:t>
            </a:r>
            <a:endParaRPr lang="en-US" dirty="0"/>
          </a:p>
        </p:txBody>
      </p:sp>
      <p:sp>
        <p:nvSpPr>
          <p:cNvPr id="3" name="Content Placeholder 2"/>
          <p:cNvSpPr>
            <a:spLocks noGrp="1"/>
          </p:cNvSpPr>
          <p:nvPr>
            <p:ph idx="1"/>
          </p:nvPr>
        </p:nvSpPr>
        <p:spPr>
          <a:xfrm>
            <a:off x="1120000" y="1825625"/>
            <a:ext cx="10233800" cy="1856690"/>
          </a:xfrm>
        </p:spPr>
        <p:txBody>
          <a:bodyPr/>
          <a:lstStyle/>
          <a:p>
            <a:r>
              <a:rPr lang="en-US" dirty="0" smtClean="0">
                <a:latin typeface="Arial" panose="020B0604020202020204" pitchFamily="34" charset="0"/>
                <a:cs typeface="Arial" panose="020B0604020202020204" pitchFamily="34" charset="0"/>
              </a:rPr>
              <a:t>26 Testers</a:t>
            </a:r>
          </a:p>
          <a:p>
            <a:r>
              <a:rPr lang="en-US" dirty="0" smtClean="0">
                <a:latin typeface="Arial" panose="020B0604020202020204" pitchFamily="34" charset="0"/>
                <a:cs typeface="Arial" panose="020B0604020202020204" pitchFamily="34" charset="0"/>
              </a:rPr>
              <a:t>SMU Main Campus, Hughes-Trig Student Center </a:t>
            </a:r>
          </a:p>
          <a:p>
            <a:r>
              <a:rPr lang="en-US" dirty="0" smtClean="0">
                <a:latin typeface="Arial" panose="020B0604020202020204" pitchFamily="34" charset="0"/>
                <a:cs typeface="Arial" panose="020B0604020202020204" pitchFamily="34" charset="0"/>
              </a:rPr>
              <a:t>65% Male </a:t>
            </a:r>
          </a:p>
          <a:p>
            <a:pPr marL="0" indent="0">
              <a:buNone/>
            </a:pPr>
            <a:endParaRPr lang="en-US" dirty="0" smtClean="0">
              <a:latin typeface="Arial" panose="020B0604020202020204" pitchFamily="34" charset="0"/>
              <a:cs typeface="Arial" panose="020B0604020202020204" pitchFamily="34" charset="0"/>
            </a:endParaRPr>
          </a:p>
        </p:txBody>
      </p:sp>
      <p:graphicFrame>
        <p:nvGraphicFramePr>
          <p:cNvPr id="4" name="Chart 3"/>
          <p:cNvGraphicFramePr/>
          <p:nvPr>
            <p:extLst>
              <p:ext uri="{D42A27DB-BD31-4B8C-83A1-F6EECF244321}">
                <p14:modId xmlns:p14="http://schemas.microsoft.com/office/powerpoint/2010/main" val="1027922845"/>
              </p:ext>
            </p:extLst>
          </p:nvPr>
        </p:nvGraphicFramePr>
        <p:xfrm>
          <a:off x="3570819" y="3307923"/>
          <a:ext cx="4506096" cy="24819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6131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panose="020B0604020202020204" pitchFamily="34" charset="0"/>
                <a:cs typeface="Arial" panose="020B0604020202020204" pitchFamily="34" charset="0"/>
              </a:rPr>
              <a:t>Playtesters</a:t>
            </a:r>
            <a:endParaRPr lang="en-US"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4525498"/>
              </p:ext>
            </p:extLst>
          </p:nvPr>
        </p:nvGraphicFramePr>
        <p:xfrm>
          <a:off x="5418099" y="1760294"/>
          <a:ext cx="5935701" cy="29368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483513787"/>
              </p:ext>
            </p:extLst>
          </p:nvPr>
        </p:nvGraphicFramePr>
        <p:xfrm>
          <a:off x="838200" y="1687609"/>
          <a:ext cx="4162168" cy="261259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838200" y="5004340"/>
            <a:ext cx="4841147" cy="923330"/>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Primarily Console gamers with PC and Casual not far behind. Few Non-Gamers</a:t>
            </a:r>
          </a:p>
          <a:p>
            <a:endParaRPr lang="en-US" dirty="0">
              <a:latin typeface="Arial" panose="020B0604020202020204" pitchFamily="34" charset="0"/>
              <a:cs typeface="Arial" panose="020B0604020202020204" pitchFamily="34" charset="0"/>
            </a:endParaRPr>
          </a:p>
        </p:txBody>
      </p:sp>
      <p:sp>
        <p:nvSpPr>
          <p:cNvPr id="8" name="TextBox 7"/>
          <p:cNvSpPr txBox="1"/>
          <p:nvPr/>
        </p:nvSpPr>
        <p:spPr>
          <a:xfrm>
            <a:off x="5679347" y="5004340"/>
            <a:ext cx="5674453"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Majority of players had played shooting based games and some played </a:t>
            </a:r>
            <a:r>
              <a:rPr lang="en-US" dirty="0" err="1">
                <a:latin typeface="Arial" panose="020B0604020202020204" pitchFamily="34" charset="0"/>
                <a:cs typeface="Arial" panose="020B0604020202020204" pitchFamily="34" charset="0"/>
              </a:rPr>
              <a:t>Shoot’em</a:t>
            </a:r>
            <a:r>
              <a:rPr lang="en-US" dirty="0">
                <a:latin typeface="Arial" panose="020B0604020202020204" pitchFamily="34" charset="0"/>
                <a:cs typeface="Arial" panose="020B0604020202020204" pitchFamily="34" charset="0"/>
              </a:rPr>
              <a:t> Up games like </a:t>
            </a:r>
            <a:r>
              <a:rPr lang="en-US" i="1" dirty="0">
                <a:latin typeface="Arial" panose="020B0604020202020204" pitchFamily="34" charset="0"/>
                <a:cs typeface="Arial" panose="020B0604020202020204" pitchFamily="34" charset="0"/>
              </a:rPr>
              <a:t>The Abyss</a:t>
            </a:r>
          </a:p>
          <a:p>
            <a:endParaRPr lang="en-US" dirty="0"/>
          </a:p>
        </p:txBody>
      </p:sp>
    </p:spTree>
    <p:extLst>
      <p:ext uri="{BB962C8B-B14F-4D97-AF65-F5344CB8AC3E}">
        <p14:creationId xmlns:p14="http://schemas.microsoft.com/office/powerpoint/2010/main" val="3010533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What was fun and what was not fun?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359610" y="1690688"/>
            <a:ext cx="4994189" cy="4486275"/>
          </a:xfrm>
        </p:spPr>
        <p:txBody>
          <a:bodyPr/>
          <a:lstStyle/>
          <a:p>
            <a:pPr marL="0" indent="0">
              <a:buNone/>
            </a:pPr>
            <a:r>
              <a:rPr lang="en-US" dirty="0">
                <a:latin typeface="Arial" panose="020B0604020202020204" pitchFamily="34" charset="0"/>
                <a:cs typeface="Arial" panose="020B0604020202020204" pitchFamily="34" charset="0"/>
              </a:rPr>
              <a:t>In general, testers seemed to think that the difficulty of the levels and enemies was both fun and not fun, and they all enjoyed surviving through the waves. They also enjoyed the arcade-like experience that the game provided.</a:t>
            </a:r>
          </a:p>
        </p:txBody>
      </p:sp>
      <p:pic>
        <p:nvPicPr>
          <p:cNvPr id="5" name="Picture 4"/>
          <p:cNvPicPr>
            <a:picLocks noChangeAspect="1"/>
          </p:cNvPicPr>
          <p:nvPr/>
        </p:nvPicPr>
        <p:blipFill>
          <a:blip r:embed="rId2"/>
          <a:stretch>
            <a:fillRect/>
          </a:stretch>
        </p:blipFill>
        <p:spPr>
          <a:xfrm>
            <a:off x="1120000" y="1690688"/>
            <a:ext cx="4822354" cy="2816596"/>
          </a:xfrm>
          <a:prstGeom prst="rect">
            <a:avLst/>
          </a:prstGeom>
        </p:spPr>
      </p:pic>
      <p:sp>
        <p:nvSpPr>
          <p:cNvPr id="6" name="TextBox 5"/>
          <p:cNvSpPr txBox="1"/>
          <p:nvPr/>
        </p:nvSpPr>
        <p:spPr>
          <a:xfrm>
            <a:off x="1328627" y="5211958"/>
            <a:ext cx="4822355" cy="36933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Average Fun </a:t>
            </a:r>
            <a:r>
              <a:rPr lang="en-US" dirty="0">
                <a:latin typeface="Arial" panose="020B0604020202020204" pitchFamily="34" charset="0"/>
                <a:cs typeface="Arial" panose="020B0604020202020204" pitchFamily="34" charset="0"/>
              </a:rPr>
              <a:t>R</a:t>
            </a:r>
            <a:r>
              <a:rPr lang="en-US" dirty="0" smtClean="0">
                <a:latin typeface="Arial" panose="020B0604020202020204" pitchFamily="34" charset="0"/>
                <a:cs typeface="Arial" panose="020B0604020202020204" pitchFamily="34" charset="0"/>
              </a:rPr>
              <a:t>ating: 7.8 of 10</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5229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07811" cy="1325563"/>
          </a:xfrm>
        </p:spPr>
        <p:txBody>
          <a:bodyPr>
            <a:normAutofit fontScale="90000"/>
          </a:bodyPr>
          <a:lstStyle/>
          <a:p>
            <a:r>
              <a:rPr lang="en-US" dirty="0">
                <a:latin typeface="Arial" panose="020B0604020202020204" pitchFamily="34" charset="0"/>
                <a:cs typeface="Arial" panose="020B0604020202020204" pitchFamily="34" charset="0"/>
              </a:rPr>
              <a:t>What was difficult and what was easy?</a:t>
            </a:r>
          </a:p>
        </p:txBody>
      </p:sp>
      <p:sp>
        <p:nvSpPr>
          <p:cNvPr id="3" name="Content Placeholder 2"/>
          <p:cNvSpPr>
            <a:spLocks noGrp="1"/>
          </p:cNvSpPr>
          <p:nvPr>
            <p:ph idx="1"/>
          </p:nvPr>
        </p:nvSpPr>
        <p:spPr>
          <a:xfrm>
            <a:off x="6359610" y="1690688"/>
            <a:ext cx="4994189" cy="4486275"/>
          </a:xfrm>
        </p:spPr>
        <p:txBody>
          <a:bodyPr/>
          <a:lstStyle/>
          <a:p>
            <a:pPr marL="0" indent="0">
              <a:buNone/>
            </a:pPr>
            <a:r>
              <a:rPr lang="en-US" dirty="0">
                <a:latin typeface="Arial" panose="020B0604020202020204" pitchFamily="34" charset="0"/>
                <a:cs typeface="Arial" panose="020B0604020202020204" pitchFamily="34" charset="0"/>
              </a:rPr>
              <a:t>Testers thought the controls were easy to handle and the game concept easily understood. Most testers that were also Casual Gamers thought the difficulty of the levels increased too quickly from Level 1 to Level 2. They all seemed to agree that the side crabs were the most difficult enemy.</a:t>
            </a:r>
          </a:p>
        </p:txBody>
      </p:sp>
      <p:sp>
        <p:nvSpPr>
          <p:cNvPr id="6" name="TextBox 5"/>
          <p:cNvSpPr txBox="1"/>
          <p:nvPr/>
        </p:nvSpPr>
        <p:spPr>
          <a:xfrm>
            <a:off x="838199" y="5086123"/>
            <a:ext cx="4822355" cy="36933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Average Difficulty Rating: 6.88 of 10</a:t>
            </a:r>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838200" y="1690688"/>
            <a:ext cx="4639458" cy="2712955"/>
          </a:xfrm>
          <a:prstGeom prst="rect">
            <a:avLst/>
          </a:prstGeom>
        </p:spPr>
      </p:pic>
    </p:spTree>
    <p:extLst>
      <p:ext uri="{BB962C8B-B14F-4D97-AF65-F5344CB8AC3E}">
        <p14:creationId xmlns:p14="http://schemas.microsoft.com/office/powerpoint/2010/main" val="3954579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Final Scores and Death Count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4712043"/>
            <a:ext cx="4967762" cy="1464920"/>
          </a:xfrm>
        </p:spPr>
        <p:txBody>
          <a:bodyPr>
            <a:normAutofit/>
          </a:bodyPr>
          <a:lstStyle/>
          <a:p>
            <a:r>
              <a:rPr lang="en-US" sz="1400" dirty="0" smtClean="0">
                <a:latin typeface="Arial" panose="020B0604020202020204" pitchFamily="34" charset="0"/>
                <a:cs typeface="Arial" panose="020B0604020202020204" pitchFamily="34" charset="0"/>
              </a:rPr>
              <a:t>Many Testers did not remember their score </a:t>
            </a:r>
          </a:p>
          <a:p>
            <a:r>
              <a:rPr lang="en-US" sz="1400" dirty="0" smtClean="0">
                <a:latin typeface="Arial" panose="020B0604020202020204" pitchFamily="34" charset="0"/>
                <a:cs typeface="Arial" panose="020B0604020202020204" pitchFamily="34" charset="0"/>
              </a:rPr>
              <a:t>Testers with lower scores did not finish the game</a:t>
            </a:r>
          </a:p>
          <a:p>
            <a:r>
              <a:rPr lang="en-US" sz="1400" dirty="0" smtClean="0">
                <a:latin typeface="Arial" panose="020B0604020202020204" pitchFamily="34" charset="0"/>
                <a:cs typeface="Arial" panose="020B0604020202020204" pitchFamily="34" charset="0"/>
              </a:rPr>
              <a:t>Players understood the scoring system, but most were too focused on defeating enemies to give it attention</a:t>
            </a:r>
          </a:p>
          <a:p>
            <a:endParaRPr lang="en-US" sz="1400" dirty="0" smtClean="0">
              <a:latin typeface="Arial" panose="020B0604020202020204" pitchFamily="34" charset="0"/>
              <a:cs typeface="Arial" panose="020B0604020202020204" pitchFamily="34" charset="0"/>
            </a:endParaRPr>
          </a:p>
        </p:txBody>
      </p:sp>
      <p:graphicFrame>
        <p:nvGraphicFramePr>
          <p:cNvPr id="5" name="Chart 4"/>
          <p:cNvGraphicFramePr/>
          <p:nvPr>
            <p:extLst>
              <p:ext uri="{D42A27DB-BD31-4B8C-83A1-F6EECF244321}">
                <p14:modId xmlns:p14="http://schemas.microsoft.com/office/powerpoint/2010/main" val="656165622"/>
              </p:ext>
            </p:extLst>
          </p:nvPr>
        </p:nvGraphicFramePr>
        <p:xfrm>
          <a:off x="5924935" y="1690688"/>
          <a:ext cx="5196145" cy="25336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2952142845"/>
              </p:ext>
            </p:extLst>
          </p:nvPr>
        </p:nvGraphicFramePr>
        <p:xfrm>
          <a:off x="957794" y="1690687"/>
          <a:ext cx="4816930" cy="3021355"/>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2"/>
          <p:cNvSpPr txBox="1">
            <a:spLocks/>
          </p:cNvSpPr>
          <p:nvPr/>
        </p:nvSpPr>
        <p:spPr>
          <a:xfrm>
            <a:off x="6087762" y="4712043"/>
            <a:ext cx="4967762" cy="1464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E</a:t>
            </a:r>
            <a:r>
              <a:rPr lang="en-US" sz="1400" dirty="0" smtClean="0">
                <a:latin typeface="Arial" panose="020B0604020202020204" pitchFamily="34" charset="0"/>
                <a:cs typeface="Arial" panose="020B0604020202020204" pitchFamily="34" charset="0"/>
              </a:rPr>
              <a:t>ven distribution of death count</a:t>
            </a:r>
          </a:p>
          <a:p>
            <a:r>
              <a:rPr lang="en-US" sz="1400" dirty="0" smtClean="0">
                <a:latin typeface="Arial" panose="020B0604020202020204" pitchFamily="34" charset="0"/>
                <a:cs typeface="Arial" panose="020B0604020202020204" pitchFamily="34" charset="0"/>
              </a:rPr>
              <a:t>No players beat the game without dying </a:t>
            </a:r>
          </a:p>
        </p:txBody>
      </p:sp>
    </p:spTree>
    <p:extLst>
      <p:ext uri="{BB962C8B-B14F-4D97-AF65-F5344CB8AC3E}">
        <p14:creationId xmlns:p14="http://schemas.microsoft.com/office/powerpoint/2010/main" val="2661271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Features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Arial" panose="020B0604020202020204" pitchFamily="34" charset="0"/>
                <a:cs typeface="Arial" panose="020B0604020202020204" pitchFamily="34" charset="0"/>
              </a:rPr>
              <a:t>Weapons</a:t>
            </a:r>
          </a:p>
          <a:p>
            <a:pPr lvl="1"/>
            <a:r>
              <a:rPr lang="en-US" dirty="0" smtClean="0">
                <a:latin typeface="Arial" panose="020B0604020202020204" pitchFamily="34" charset="0"/>
                <a:cs typeface="Arial" panose="020B0604020202020204" pitchFamily="34" charset="0"/>
              </a:rPr>
              <a:t>Players enjoyed the laser a lot </a:t>
            </a:r>
          </a:p>
          <a:p>
            <a:pPr lvl="1"/>
            <a:r>
              <a:rPr lang="en-US" dirty="0" smtClean="0">
                <a:latin typeface="Arial" panose="020B0604020202020204" pitchFamily="34" charset="0"/>
                <a:cs typeface="Arial" panose="020B0604020202020204" pitchFamily="34" charset="0"/>
              </a:rPr>
              <a:t>Players suggested the different torpedo upgrades to add greater diversity to gameplay</a:t>
            </a:r>
          </a:p>
          <a:p>
            <a:pPr marL="0" indent="0">
              <a:buNone/>
            </a:pPr>
            <a:r>
              <a:rPr lang="en-US" dirty="0" smtClean="0">
                <a:latin typeface="Arial" panose="020B0604020202020204" pitchFamily="34" charset="0"/>
                <a:cs typeface="Arial" panose="020B0604020202020204" pitchFamily="34" charset="0"/>
              </a:rPr>
              <a:t>HUD</a:t>
            </a:r>
          </a:p>
          <a:p>
            <a:pPr lvl="1"/>
            <a:r>
              <a:rPr lang="en-US" dirty="0" smtClean="0">
                <a:latin typeface="Arial" panose="020B0604020202020204" pitchFamily="34" charset="0"/>
                <a:cs typeface="Arial" panose="020B0604020202020204" pitchFamily="34" charset="0"/>
              </a:rPr>
              <a:t>Testers thought HUD elements were succinct, non-distracting, and easy to understand</a:t>
            </a:r>
          </a:p>
          <a:p>
            <a:pPr lvl="1"/>
            <a:r>
              <a:rPr lang="en-US" dirty="0" smtClean="0">
                <a:latin typeface="Arial" panose="020B0604020202020204" pitchFamily="34" charset="0"/>
                <a:cs typeface="Arial" panose="020B0604020202020204" pitchFamily="34" charset="0"/>
              </a:rPr>
              <a:t>Some testers did not immediately understand certain HUD elements</a:t>
            </a:r>
          </a:p>
          <a:p>
            <a:pPr marL="0" indent="0">
              <a:buNone/>
            </a:pPr>
            <a:r>
              <a:rPr lang="en-US" dirty="0" smtClean="0">
                <a:latin typeface="Arial" panose="020B0604020202020204" pitchFamily="34" charset="0"/>
                <a:cs typeface="Arial" panose="020B0604020202020204" pitchFamily="34" charset="0"/>
              </a:rPr>
              <a:t>Enemies  </a:t>
            </a:r>
          </a:p>
          <a:p>
            <a:pPr lvl="1"/>
            <a:r>
              <a:rPr lang="en-US" dirty="0" smtClean="0">
                <a:latin typeface="Arial" panose="020B0604020202020204" pitchFamily="34" charset="0"/>
                <a:cs typeface="Arial" panose="020B0604020202020204" pitchFamily="34" charset="0"/>
              </a:rPr>
              <a:t>Players enjoyed the enemy design and animations </a:t>
            </a:r>
          </a:p>
          <a:p>
            <a:pPr lvl="1"/>
            <a:r>
              <a:rPr lang="en-US" dirty="0" smtClean="0">
                <a:latin typeface="Arial" panose="020B0604020202020204" pitchFamily="34" charset="0"/>
                <a:cs typeface="Arial" panose="020B0604020202020204" pitchFamily="34" charset="0"/>
              </a:rPr>
              <a:t>Testers struggled the most with the eels and side crabs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8489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pPr marL="0" indent="0">
              <a:buNone/>
            </a:pPr>
            <a:r>
              <a:rPr lang="en-US" dirty="0" smtClean="0"/>
              <a:t>Favorites</a:t>
            </a:r>
          </a:p>
          <a:p>
            <a:pPr lvl="1"/>
            <a:r>
              <a:rPr lang="en-US" dirty="0" smtClean="0"/>
              <a:t>Testers loved using the laser</a:t>
            </a:r>
          </a:p>
          <a:p>
            <a:pPr lvl="1"/>
            <a:r>
              <a:rPr lang="en-US" dirty="0" smtClean="0"/>
              <a:t>Players were split on game difficulty. Some wanted more difficulty and others less</a:t>
            </a:r>
          </a:p>
          <a:p>
            <a:pPr lvl="1"/>
            <a:r>
              <a:rPr lang="en-US" dirty="0" smtClean="0"/>
              <a:t>The players that disliked the difficulty struggled with the learning curve from level 1 to 2</a:t>
            </a:r>
            <a:endParaRPr lang="en-US" dirty="0"/>
          </a:p>
          <a:p>
            <a:pPr marL="0" indent="0">
              <a:buNone/>
            </a:pPr>
            <a:r>
              <a:rPr lang="en-US" dirty="0" smtClean="0"/>
              <a:t>Additions</a:t>
            </a:r>
          </a:p>
          <a:p>
            <a:pPr lvl="1"/>
            <a:r>
              <a:rPr lang="en-US" dirty="0" smtClean="0"/>
              <a:t>Players wanted more levels</a:t>
            </a:r>
          </a:p>
          <a:p>
            <a:pPr lvl="1"/>
            <a:r>
              <a:rPr lang="en-US" dirty="0" smtClean="0"/>
              <a:t>Players wanted more power-ups </a:t>
            </a:r>
          </a:p>
          <a:p>
            <a:pPr lvl="1"/>
            <a:r>
              <a:rPr lang="en-US" dirty="0" smtClean="0"/>
              <a:t>Players wanted background music behind the sound effects</a:t>
            </a:r>
          </a:p>
        </p:txBody>
      </p:sp>
    </p:spTree>
    <p:extLst>
      <p:ext uri="{BB962C8B-B14F-4D97-AF65-F5344CB8AC3E}">
        <p14:creationId xmlns:p14="http://schemas.microsoft.com/office/powerpoint/2010/main" val="3222888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116</TotalTime>
  <Words>390</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Corbel</vt:lpstr>
      <vt:lpstr>Depth</vt:lpstr>
      <vt:lpstr>The Abyss Usability Test</vt:lpstr>
      <vt:lpstr>Playtest</vt:lpstr>
      <vt:lpstr>Playtesters</vt:lpstr>
      <vt:lpstr>What was fun and what was not fun?</vt:lpstr>
      <vt:lpstr>What was difficult and what was easy?</vt:lpstr>
      <vt:lpstr>Final Scores and Death Count</vt:lpstr>
      <vt:lpstr>Features </vt:lpstr>
      <vt:lpstr>Final Thoughts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Abyss Usability Test</dc:title>
  <dc:creator>Matt Worrell</dc:creator>
  <cp:lastModifiedBy>Matt Worrell</cp:lastModifiedBy>
  <cp:revision>12</cp:revision>
  <dcterms:created xsi:type="dcterms:W3CDTF">2014-12-16T21:43:16Z</dcterms:created>
  <dcterms:modified xsi:type="dcterms:W3CDTF">2015-03-23T17:08:18Z</dcterms:modified>
</cp:coreProperties>
</file>